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Lst>
  <p:sldSz cy="5143500" cx="9144000"/>
  <p:notesSz cx="6858000" cy="9144000"/>
  <p:embeddedFontLst>
    <p:embeddedFont>
      <p:font typeface="Google Sans"/>
      <p:regular r:id="rId9"/>
      <p:bold r:id="rId10"/>
      <p:italic r:id="rId11"/>
      <p:boldItalic r:id="rId1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1" Type="http://schemas.openxmlformats.org/officeDocument/2006/relationships/font" Target="fonts/GoogleSans-italic.fntdata"/><Relationship Id="rId10" Type="http://schemas.openxmlformats.org/officeDocument/2006/relationships/font" Target="fonts/GoogleSans-bold.fntdata"/><Relationship Id="rId12" Type="http://schemas.openxmlformats.org/officeDocument/2006/relationships/font" Target="fonts/GoogleSans-boldItalic.fntdata"/><Relationship Id="rId9" Type="http://schemas.openxmlformats.org/officeDocument/2006/relationships/font" Target="fonts/GoogleSans-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11a7150904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 name="Google Shape;66;g211a7150904_1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11a7150904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g211a7150904_1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451525" y="461325"/>
            <a:ext cx="2758200" cy="27582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Google Sans"/>
              <a:ea typeface="Google Sans"/>
              <a:cs typeface="Google Sans"/>
              <a:sym typeface="Google Sans"/>
            </a:endParaRPr>
          </a:p>
        </p:txBody>
      </p:sp>
      <p:sp>
        <p:nvSpPr>
          <p:cNvPr id="55" name="Google Shape;55;p13"/>
          <p:cNvSpPr txBox="1"/>
          <p:nvPr/>
        </p:nvSpPr>
        <p:spPr>
          <a:xfrm>
            <a:off x="451450" y="3219525"/>
            <a:ext cx="2758200" cy="471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lang="en" sz="1900">
                <a:solidFill>
                  <a:srgbClr val="1967D2"/>
                </a:solidFill>
                <a:latin typeface="Google Sans"/>
                <a:ea typeface="Google Sans"/>
                <a:cs typeface="Google Sans"/>
                <a:sym typeface="Google Sans"/>
              </a:rPr>
              <a:t>Zareen</a:t>
            </a:r>
            <a:endParaRPr b="1" i="0" sz="1800" u="none" cap="none" strike="noStrike">
              <a:solidFill>
                <a:srgbClr val="1967D2"/>
              </a:solidFill>
              <a:latin typeface="Google Sans"/>
              <a:ea typeface="Google Sans"/>
              <a:cs typeface="Google Sans"/>
              <a:sym typeface="Google Sans"/>
            </a:endParaRPr>
          </a:p>
        </p:txBody>
      </p:sp>
      <p:sp>
        <p:nvSpPr>
          <p:cNvPr id="56" name="Google Shape;56;p13"/>
          <p:cNvSpPr txBox="1"/>
          <p:nvPr/>
        </p:nvSpPr>
        <p:spPr>
          <a:xfrm>
            <a:off x="323950" y="3614500"/>
            <a:ext cx="1501800" cy="1217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1" i="0" lang="en" sz="1100" u="none" cap="none" strike="noStrike">
                <a:solidFill>
                  <a:srgbClr val="000000"/>
                </a:solidFill>
                <a:latin typeface="Google Sans"/>
                <a:ea typeface="Google Sans"/>
                <a:cs typeface="Google Sans"/>
                <a:sym typeface="Google Sans"/>
              </a:rPr>
              <a:t>Age: </a:t>
            </a:r>
            <a:endParaRPr b="1" i="0" sz="11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100" u="none" cap="none" strike="noStrike">
                <a:solidFill>
                  <a:srgbClr val="000000"/>
                </a:solidFill>
                <a:latin typeface="Google Sans"/>
                <a:ea typeface="Google Sans"/>
                <a:cs typeface="Google Sans"/>
                <a:sym typeface="Google Sans"/>
              </a:rPr>
              <a:t>Education: </a:t>
            </a:r>
            <a:endParaRPr b="1" i="0" sz="11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100" u="none" cap="none" strike="noStrike">
                <a:solidFill>
                  <a:srgbClr val="000000"/>
                </a:solidFill>
                <a:latin typeface="Google Sans"/>
                <a:ea typeface="Google Sans"/>
                <a:cs typeface="Google Sans"/>
                <a:sym typeface="Google Sans"/>
              </a:rPr>
              <a:t>Hometown: </a:t>
            </a:r>
            <a:endParaRPr b="1" i="0" sz="11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100" u="none" cap="none" strike="noStrike">
                <a:solidFill>
                  <a:srgbClr val="000000"/>
                </a:solidFill>
                <a:latin typeface="Google Sans"/>
                <a:ea typeface="Google Sans"/>
                <a:cs typeface="Google Sans"/>
                <a:sym typeface="Google Sans"/>
              </a:rPr>
              <a:t>Family: </a:t>
            </a:r>
            <a:endParaRPr b="1" i="0" sz="11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100" u="none" cap="none" strike="noStrike">
                <a:solidFill>
                  <a:srgbClr val="000000"/>
                </a:solidFill>
                <a:latin typeface="Google Sans"/>
                <a:ea typeface="Google Sans"/>
                <a:cs typeface="Google Sans"/>
                <a:sym typeface="Google Sans"/>
              </a:rPr>
              <a:t>Occupation:</a:t>
            </a:r>
            <a:endParaRPr b="1" i="0" sz="11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t/>
            </a:r>
            <a:endParaRPr b="1" i="0" sz="1100" u="none" cap="none" strike="noStrike">
              <a:solidFill>
                <a:srgbClr val="000000"/>
              </a:solidFill>
              <a:latin typeface="Google Sans"/>
              <a:ea typeface="Google Sans"/>
              <a:cs typeface="Google Sans"/>
              <a:sym typeface="Google Sans"/>
            </a:endParaRPr>
          </a:p>
        </p:txBody>
      </p:sp>
      <p:sp>
        <p:nvSpPr>
          <p:cNvPr id="57" name="Google Shape;57;p13"/>
          <p:cNvSpPr txBox="1"/>
          <p:nvPr/>
        </p:nvSpPr>
        <p:spPr>
          <a:xfrm>
            <a:off x="1707850" y="3614500"/>
            <a:ext cx="1909800" cy="121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sz="1100">
                <a:latin typeface="Google Sans"/>
                <a:ea typeface="Google Sans"/>
                <a:cs typeface="Google Sans"/>
                <a:sym typeface="Google Sans"/>
              </a:rPr>
              <a:t>22</a:t>
            </a:r>
            <a:endParaRPr i="0" sz="1100" u="none" cap="none" strike="noStrike">
              <a:solidFill>
                <a:srgbClr val="000000"/>
              </a:solidFill>
              <a:latin typeface="Google Sans"/>
              <a:ea typeface="Google Sans"/>
              <a:cs typeface="Google Sans"/>
              <a:sym typeface="Google Sans"/>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Google Sans"/>
                <a:ea typeface="Google Sans"/>
                <a:cs typeface="Google Sans"/>
                <a:sym typeface="Google Sans"/>
              </a:rPr>
              <a:t>4th year university student</a:t>
            </a:r>
            <a:endParaRPr i="0" sz="1100" u="none" cap="none" strike="noStrike">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rPr lang="en" sz="1100">
                <a:latin typeface="Google Sans"/>
                <a:ea typeface="Google Sans"/>
                <a:cs typeface="Google Sans"/>
                <a:sym typeface="Google Sans"/>
              </a:rPr>
              <a:t>Bruges, Belgium</a:t>
            </a:r>
            <a:endParaRPr i="0" sz="1100" u="none" cap="none" strike="noStrike">
              <a:solidFill>
                <a:srgbClr val="000000"/>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rPr lang="en" sz="1100">
                <a:latin typeface="Google Sans"/>
                <a:ea typeface="Google Sans"/>
                <a:cs typeface="Google Sans"/>
                <a:sym typeface="Google Sans"/>
              </a:rPr>
              <a:t>2 sisters</a:t>
            </a:r>
            <a:endParaRPr sz="1100">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rPr lang="en" sz="1100">
                <a:latin typeface="Google Sans"/>
                <a:ea typeface="Google Sans"/>
                <a:cs typeface="Google Sans"/>
                <a:sym typeface="Google Sans"/>
              </a:rPr>
              <a:t>Project management intern for a large international firm</a:t>
            </a:r>
            <a:endParaRPr sz="1100">
              <a:latin typeface="Google Sans"/>
              <a:ea typeface="Google Sans"/>
              <a:cs typeface="Google Sans"/>
              <a:sym typeface="Google Sans"/>
            </a:endParaRPr>
          </a:p>
        </p:txBody>
      </p:sp>
      <p:sp>
        <p:nvSpPr>
          <p:cNvPr id="58" name="Google Shape;58;p13"/>
          <p:cNvSpPr txBox="1"/>
          <p:nvPr/>
        </p:nvSpPr>
        <p:spPr>
          <a:xfrm>
            <a:off x="3651375" y="461325"/>
            <a:ext cx="5035800" cy="90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1" lang="en" sz="1800" u="none" cap="none" strike="noStrike">
                <a:solidFill>
                  <a:srgbClr val="000000"/>
                </a:solidFill>
                <a:latin typeface="Google Sans"/>
                <a:ea typeface="Google Sans"/>
                <a:cs typeface="Google Sans"/>
                <a:sym typeface="Google Sans"/>
              </a:rPr>
              <a:t>“</a:t>
            </a:r>
            <a:r>
              <a:rPr i="1" lang="en" sz="1800">
                <a:latin typeface="Google Sans"/>
                <a:ea typeface="Google Sans"/>
                <a:cs typeface="Google Sans"/>
                <a:sym typeface="Google Sans"/>
              </a:rPr>
              <a:t>I believe that passion and effort are the keys to unlocking the doors of success.</a:t>
            </a:r>
            <a:r>
              <a:rPr i="1" lang="en" sz="1800" u="none" cap="none" strike="noStrike">
                <a:solidFill>
                  <a:srgbClr val="000000"/>
                </a:solidFill>
                <a:latin typeface="Google Sans"/>
                <a:ea typeface="Google Sans"/>
                <a:cs typeface="Google Sans"/>
                <a:sym typeface="Google Sans"/>
              </a:rPr>
              <a:t>” </a:t>
            </a:r>
            <a:endParaRPr i="1" sz="1800" u="none" cap="none" strike="noStrike">
              <a:solidFill>
                <a:srgbClr val="000000"/>
              </a:solidFill>
              <a:latin typeface="Google Sans"/>
              <a:ea typeface="Google Sans"/>
              <a:cs typeface="Google Sans"/>
              <a:sym typeface="Google Sans"/>
            </a:endParaRPr>
          </a:p>
        </p:txBody>
      </p:sp>
      <p:sp>
        <p:nvSpPr>
          <p:cNvPr id="59" name="Google Shape;59;p13"/>
          <p:cNvSpPr txBox="1"/>
          <p:nvPr/>
        </p:nvSpPr>
        <p:spPr>
          <a:xfrm>
            <a:off x="3651375" y="1492000"/>
            <a:ext cx="2522700" cy="193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rgbClr val="196702"/>
                </a:solidFill>
                <a:latin typeface="Google Sans"/>
                <a:ea typeface="Google Sans"/>
                <a:cs typeface="Google Sans"/>
                <a:sym typeface="Google Sans"/>
              </a:rPr>
              <a:t>Goals</a:t>
            </a:r>
            <a:r>
              <a:rPr i="0" lang="en" sz="1800" u="none" cap="none" strike="noStrike">
                <a:solidFill>
                  <a:srgbClr val="000000"/>
                </a:solidFill>
                <a:latin typeface="Google Sans"/>
                <a:ea typeface="Google Sans"/>
                <a:cs typeface="Google Sans"/>
                <a:sym typeface="Google Sans"/>
              </a:rPr>
              <a:t> </a:t>
            </a:r>
            <a:endParaRPr i="0" sz="1800" u="none" cap="none" strike="noStrike">
              <a:solidFill>
                <a:srgbClr val="000000"/>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rgbClr val="000000"/>
              </a:buClr>
              <a:buSzPts val="1100"/>
              <a:buFont typeface="Google Sans"/>
              <a:buChar char="●"/>
            </a:pPr>
            <a:r>
              <a:rPr lang="en" sz="1100">
                <a:latin typeface="Google Sans"/>
                <a:ea typeface="Google Sans"/>
                <a:cs typeface="Google Sans"/>
                <a:sym typeface="Google Sans"/>
              </a:rPr>
              <a:t>To complete degree and gain valuable internship experience.</a:t>
            </a:r>
            <a:endParaRPr sz="1100">
              <a:latin typeface="Google Sans"/>
              <a:ea typeface="Google Sans"/>
              <a:cs typeface="Google Sans"/>
              <a:sym typeface="Google Sans"/>
            </a:endParaRPr>
          </a:p>
          <a:p>
            <a:pPr indent="-298450" lvl="0" marL="457200" marR="0" rtl="0" algn="l">
              <a:lnSpc>
                <a:spcPct val="100000"/>
              </a:lnSpc>
              <a:spcBef>
                <a:spcPts val="0"/>
              </a:spcBef>
              <a:spcAft>
                <a:spcPts val="0"/>
              </a:spcAft>
              <a:buSzPts val="1100"/>
              <a:buFont typeface="Google Sans"/>
              <a:buChar char="●"/>
            </a:pPr>
            <a:r>
              <a:rPr lang="en" sz="1100">
                <a:latin typeface="Google Sans"/>
                <a:ea typeface="Google Sans"/>
                <a:cs typeface="Google Sans"/>
                <a:sym typeface="Google Sans"/>
              </a:rPr>
              <a:t>To increase her responsibilities in her current role and eventually secure a full-time position.</a:t>
            </a:r>
            <a:endParaRPr sz="1100">
              <a:latin typeface="Google Sans"/>
              <a:ea typeface="Google Sans"/>
              <a:cs typeface="Google Sans"/>
              <a:sym typeface="Google Sans"/>
            </a:endParaRPr>
          </a:p>
          <a:p>
            <a:pPr indent="-298450" lvl="0" marL="457200" marR="0" rtl="0" algn="l">
              <a:lnSpc>
                <a:spcPct val="100000"/>
              </a:lnSpc>
              <a:spcBef>
                <a:spcPts val="0"/>
              </a:spcBef>
              <a:spcAft>
                <a:spcPts val="0"/>
              </a:spcAft>
              <a:buSzPts val="1100"/>
              <a:buFont typeface="Google Sans"/>
              <a:buChar char="●"/>
            </a:pPr>
            <a:r>
              <a:rPr lang="en" sz="1100">
                <a:latin typeface="Google Sans"/>
                <a:ea typeface="Google Sans"/>
                <a:cs typeface="Google Sans"/>
                <a:sym typeface="Google Sans"/>
              </a:rPr>
              <a:t>To expand professional network</a:t>
            </a:r>
            <a:endParaRPr sz="1100">
              <a:latin typeface="Google Sans"/>
              <a:ea typeface="Google Sans"/>
              <a:cs typeface="Google Sans"/>
              <a:sym typeface="Google Sans"/>
            </a:endParaRPr>
          </a:p>
          <a:p>
            <a:pPr indent="-298450" lvl="0" marL="457200" marR="0" rtl="0" algn="l">
              <a:lnSpc>
                <a:spcPct val="100000"/>
              </a:lnSpc>
              <a:spcBef>
                <a:spcPts val="0"/>
              </a:spcBef>
              <a:spcAft>
                <a:spcPts val="0"/>
              </a:spcAft>
              <a:buSzPts val="1100"/>
              <a:buFont typeface="Google Sans"/>
              <a:buChar char="●"/>
            </a:pPr>
            <a:r>
              <a:rPr lang="en" sz="1100">
                <a:latin typeface="Google Sans"/>
                <a:ea typeface="Google Sans"/>
                <a:cs typeface="Google Sans"/>
                <a:sym typeface="Google Sans"/>
              </a:rPr>
              <a:t>To develop personal skills.</a:t>
            </a:r>
            <a:endParaRPr sz="1100">
              <a:latin typeface="Google Sans"/>
              <a:ea typeface="Google Sans"/>
              <a:cs typeface="Google Sans"/>
              <a:sym typeface="Google Sans"/>
            </a:endParaRPr>
          </a:p>
        </p:txBody>
      </p:sp>
      <p:sp>
        <p:nvSpPr>
          <p:cNvPr id="60" name="Google Shape;60;p13"/>
          <p:cNvSpPr txBox="1"/>
          <p:nvPr/>
        </p:nvSpPr>
        <p:spPr>
          <a:xfrm>
            <a:off x="6326475" y="1492000"/>
            <a:ext cx="2522700" cy="193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1900" u="none" cap="none" strike="noStrike">
                <a:solidFill>
                  <a:srgbClr val="C5221F"/>
                </a:solidFill>
                <a:latin typeface="Google Sans"/>
                <a:ea typeface="Google Sans"/>
                <a:cs typeface="Google Sans"/>
                <a:sym typeface="Google Sans"/>
              </a:rPr>
              <a:t>Frustrations</a:t>
            </a:r>
            <a:r>
              <a:rPr b="1" i="0" lang="en" sz="1800" u="none" cap="none" strike="noStrike">
                <a:solidFill>
                  <a:schemeClr val="dk1"/>
                </a:solidFill>
                <a:latin typeface="Google Sans"/>
                <a:ea typeface="Google Sans"/>
                <a:cs typeface="Google Sans"/>
                <a:sym typeface="Google Sans"/>
              </a:rPr>
              <a:t> </a:t>
            </a:r>
            <a:endParaRPr b="1" i="0" sz="1800" u="none" cap="none" strike="noStrike">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She felt a lack of working experience.</a:t>
            </a:r>
            <a:endParaRPr sz="1100">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She felt time is not enough.</a:t>
            </a:r>
            <a:endParaRPr sz="1100">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She worried about it’s hard to find an ideal job after graduation.</a:t>
            </a:r>
            <a:endParaRPr sz="1100">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She feels the competition among peers is very intense.</a:t>
            </a:r>
            <a:endParaRPr sz="11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t/>
            </a:r>
            <a:endParaRPr i="0" sz="1100" u="none" cap="none" strike="noStrike">
              <a:solidFill>
                <a:srgbClr val="000000"/>
              </a:solidFill>
              <a:latin typeface="Google Sans"/>
              <a:ea typeface="Google Sans"/>
              <a:cs typeface="Google Sans"/>
              <a:sym typeface="Google Sans"/>
            </a:endParaRPr>
          </a:p>
        </p:txBody>
      </p:sp>
      <p:sp>
        <p:nvSpPr>
          <p:cNvPr id="61" name="Google Shape;61;p13"/>
          <p:cNvSpPr txBox="1"/>
          <p:nvPr/>
        </p:nvSpPr>
        <p:spPr>
          <a:xfrm>
            <a:off x="3651375" y="3690525"/>
            <a:ext cx="5197800" cy="1242300"/>
          </a:xfrm>
          <a:prstGeom prst="rect">
            <a:avLst/>
          </a:prstGeom>
          <a:noFill/>
          <a:ln cap="flat" cmpd="sng" w="28575">
            <a:solidFill>
              <a:srgbClr val="FFD966"/>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sz="1100">
                <a:latin typeface="Google Sans"/>
                <a:ea typeface="Google Sans"/>
                <a:cs typeface="Google Sans"/>
                <a:sym typeface="Google Sans"/>
              </a:rPr>
              <a:t>Zareen is about to complete her college.She has an internship job for a large international firm, where she is involved in various tasks ranging from project coordination to office administration. She takes every opportunity to learn from her mentor and to demonstrate her capabilities in a professional setting.</a:t>
            </a:r>
            <a:endParaRPr sz="1100">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t/>
            </a:r>
            <a:endParaRPr>
              <a:latin typeface="Google Sans"/>
              <a:ea typeface="Google Sans"/>
              <a:cs typeface="Google Sans"/>
              <a:sym typeface="Google Sans"/>
            </a:endParaRPr>
          </a:p>
        </p:txBody>
      </p:sp>
      <p:sp>
        <p:nvSpPr>
          <p:cNvPr id="62" name="Google Shape;62;p13"/>
          <p:cNvSpPr txBox="1"/>
          <p:nvPr/>
        </p:nvSpPr>
        <p:spPr>
          <a:xfrm>
            <a:off x="985225" y="1442025"/>
            <a:ext cx="1666200" cy="79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500">
                <a:latin typeface="Google Sans"/>
                <a:ea typeface="Google Sans"/>
                <a:cs typeface="Google Sans"/>
                <a:sym typeface="Google Sans"/>
              </a:rPr>
              <a:t>Add image that represents this persona</a:t>
            </a:r>
            <a:endParaRPr sz="1100">
              <a:latin typeface="Google Sans"/>
              <a:ea typeface="Google Sans"/>
              <a:cs typeface="Google Sans"/>
              <a:sym typeface="Google Sans"/>
            </a:endParaRPr>
          </a:p>
        </p:txBody>
      </p:sp>
      <p:pic>
        <p:nvPicPr>
          <p:cNvPr id="63" name="Google Shape;63;p13"/>
          <p:cNvPicPr preferRelativeResize="0"/>
          <p:nvPr/>
        </p:nvPicPr>
        <p:blipFill>
          <a:blip r:embed="rId3">
            <a:alphaModFix/>
          </a:blip>
          <a:stretch>
            <a:fillRect/>
          </a:stretch>
        </p:blipFill>
        <p:spPr>
          <a:xfrm>
            <a:off x="451525" y="459425"/>
            <a:ext cx="2758200" cy="2762001"/>
          </a:xfrm>
          <a:prstGeom prst="rect">
            <a:avLst/>
          </a:prstGeom>
          <a:solidFill>
            <a:schemeClr val="lt2"/>
          </a:solidFill>
          <a:ln cap="flat" cmpd="sng" w="28575">
            <a:solidFill>
              <a:schemeClr val="dk2"/>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p:nvPr/>
        </p:nvSpPr>
        <p:spPr>
          <a:xfrm>
            <a:off x="451525" y="461325"/>
            <a:ext cx="2758200" cy="27582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Google Sans"/>
              <a:ea typeface="Google Sans"/>
              <a:cs typeface="Google Sans"/>
              <a:sym typeface="Google Sans"/>
            </a:endParaRPr>
          </a:p>
        </p:txBody>
      </p:sp>
      <p:sp>
        <p:nvSpPr>
          <p:cNvPr id="69" name="Google Shape;69;p14"/>
          <p:cNvSpPr txBox="1"/>
          <p:nvPr/>
        </p:nvSpPr>
        <p:spPr>
          <a:xfrm>
            <a:off x="451450" y="3219525"/>
            <a:ext cx="2758200" cy="471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lang="en" sz="1900">
                <a:solidFill>
                  <a:srgbClr val="1967D2"/>
                </a:solidFill>
                <a:latin typeface="Google Sans"/>
                <a:ea typeface="Google Sans"/>
                <a:cs typeface="Google Sans"/>
                <a:sym typeface="Google Sans"/>
              </a:rPr>
              <a:t>Elliot</a:t>
            </a:r>
            <a:endParaRPr b="1" i="0" sz="1800" u="none" cap="none" strike="noStrike">
              <a:solidFill>
                <a:srgbClr val="1967D2"/>
              </a:solidFill>
              <a:latin typeface="Google Sans"/>
              <a:ea typeface="Google Sans"/>
              <a:cs typeface="Google Sans"/>
              <a:sym typeface="Google Sans"/>
            </a:endParaRPr>
          </a:p>
        </p:txBody>
      </p:sp>
      <p:sp>
        <p:nvSpPr>
          <p:cNvPr id="70" name="Google Shape;70;p14"/>
          <p:cNvSpPr txBox="1"/>
          <p:nvPr/>
        </p:nvSpPr>
        <p:spPr>
          <a:xfrm>
            <a:off x="323950" y="3614500"/>
            <a:ext cx="1501800" cy="1217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1" i="0" lang="en" sz="1100" u="none" cap="none" strike="noStrike">
                <a:solidFill>
                  <a:srgbClr val="000000"/>
                </a:solidFill>
                <a:latin typeface="Google Sans"/>
                <a:ea typeface="Google Sans"/>
                <a:cs typeface="Google Sans"/>
                <a:sym typeface="Google Sans"/>
              </a:rPr>
              <a:t>Age: </a:t>
            </a:r>
            <a:endParaRPr b="1" i="0" sz="11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100" u="none" cap="none" strike="noStrike">
                <a:solidFill>
                  <a:srgbClr val="000000"/>
                </a:solidFill>
                <a:latin typeface="Google Sans"/>
                <a:ea typeface="Google Sans"/>
                <a:cs typeface="Google Sans"/>
                <a:sym typeface="Google Sans"/>
              </a:rPr>
              <a:t>Education: </a:t>
            </a:r>
            <a:endParaRPr b="1" i="0" sz="11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100" u="none" cap="none" strike="noStrike">
                <a:solidFill>
                  <a:srgbClr val="000000"/>
                </a:solidFill>
                <a:latin typeface="Google Sans"/>
                <a:ea typeface="Google Sans"/>
                <a:cs typeface="Google Sans"/>
                <a:sym typeface="Google Sans"/>
              </a:rPr>
              <a:t>Hometown: </a:t>
            </a:r>
            <a:endParaRPr b="1" i="0" sz="11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100" u="none" cap="none" strike="noStrike">
                <a:solidFill>
                  <a:srgbClr val="000000"/>
                </a:solidFill>
                <a:latin typeface="Google Sans"/>
                <a:ea typeface="Google Sans"/>
                <a:cs typeface="Google Sans"/>
                <a:sym typeface="Google Sans"/>
              </a:rPr>
              <a:t>Family: </a:t>
            </a:r>
            <a:endParaRPr b="1" i="0" sz="11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100" u="none" cap="none" strike="noStrike">
                <a:solidFill>
                  <a:srgbClr val="000000"/>
                </a:solidFill>
                <a:latin typeface="Google Sans"/>
                <a:ea typeface="Google Sans"/>
                <a:cs typeface="Google Sans"/>
                <a:sym typeface="Google Sans"/>
              </a:rPr>
              <a:t>Occupation:</a:t>
            </a:r>
            <a:endParaRPr b="1" i="0" sz="11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Google Sans"/>
              <a:ea typeface="Google Sans"/>
              <a:cs typeface="Google Sans"/>
              <a:sym typeface="Google Sans"/>
            </a:endParaRPr>
          </a:p>
        </p:txBody>
      </p:sp>
      <p:sp>
        <p:nvSpPr>
          <p:cNvPr id="71" name="Google Shape;71;p14"/>
          <p:cNvSpPr txBox="1"/>
          <p:nvPr/>
        </p:nvSpPr>
        <p:spPr>
          <a:xfrm>
            <a:off x="1707850" y="3614500"/>
            <a:ext cx="1817400" cy="121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sz="1100">
                <a:latin typeface="Google Sans"/>
                <a:ea typeface="Google Sans"/>
                <a:cs typeface="Google Sans"/>
                <a:sym typeface="Google Sans"/>
              </a:rPr>
              <a:t>44</a:t>
            </a:r>
            <a:endParaRPr i="0" sz="1100" u="none" cap="none" strike="noStrike">
              <a:solidFill>
                <a:srgbClr val="000000"/>
              </a:solidFill>
              <a:latin typeface="Google Sans"/>
              <a:ea typeface="Google Sans"/>
              <a:cs typeface="Google Sans"/>
              <a:sym typeface="Google Sans"/>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Google Sans"/>
                <a:ea typeface="Google Sans"/>
                <a:cs typeface="Google Sans"/>
                <a:sym typeface="Google Sans"/>
              </a:rPr>
              <a:t>Culinary school graduate</a:t>
            </a:r>
            <a:endParaRPr sz="11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Google Sans"/>
                <a:ea typeface="Google Sans"/>
                <a:cs typeface="Google Sans"/>
                <a:sym typeface="Google Sans"/>
              </a:rPr>
              <a:t>Omaha, Nebraska</a:t>
            </a:r>
            <a:endParaRPr sz="800">
              <a:solidFill>
                <a:schemeClr val="dk1"/>
              </a:solidFill>
              <a:latin typeface="Google Sans"/>
              <a:ea typeface="Google Sans"/>
              <a:cs typeface="Google Sans"/>
              <a:sym typeface="Google Sans"/>
            </a:endParaRPr>
          </a:p>
          <a:p>
            <a:pPr indent="0" lvl="0" marL="0" rtl="0" algn="l">
              <a:lnSpc>
                <a:spcPct val="115000"/>
              </a:lnSpc>
              <a:spcBef>
                <a:spcPts val="0"/>
              </a:spcBef>
              <a:spcAft>
                <a:spcPts val="0"/>
              </a:spcAft>
              <a:buClr>
                <a:schemeClr val="dk1"/>
              </a:buClr>
              <a:buSzPts val="1100"/>
              <a:buFont typeface="Arial"/>
              <a:buNone/>
            </a:pPr>
            <a:r>
              <a:rPr lang="en" sz="1050">
                <a:solidFill>
                  <a:schemeClr val="dk1"/>
                </a:solidFill>
                <a:latin typeface="Google Sans"/>
                <a:ea typeface="Google Sans"/>
                <a:cs typeface="Google Sans"/>
                <a:sym typeface="Google Sans"/>
              </a:rPr>
              <a:t>Lives with partner</a:t>
            </a:r>
            <a:endParaRPr sz="1050">
              <a:solidFill>
                <a:schemeClr val="dk1"/>
              </a:solidFill>
              <a:latin typeface="Google Sans"/>
              <a:ea typeface="Google Sans"/>
              <a:cs typeface="Google Sans"/>
              <a:sym typeface="Google Sans"/>
            </a:endParaRPr>
          </a:p>
          <a:p>
            <a:pPr indent="0" lvl="0" marL="0" rtl="0" algn="l">
              <a:lnSpc>
                <a:spcPct val="115000"/>
              </a:lnSpc>
              <a:spcBef>
                <a:spcPts val="0"/>
              </a:spcBef>
              <a:spcAft>
                <a:spcPts val="0"/>
              </a:spcAft>
              <a:buClr>
                <a:schemeClr val="dk1"/>
              </a:buClr>
              <a:buSzPts val="1100"/>
              <a:buFont typeface="Arial"/>
              <a:buNone/>
            </a:pPr>
            <a:r>
              <a:rPr lang="en" sz="1050">
                <a:solidFill>
                  <a:schemeClr val="dk1"/>
                </a:solidFill>
                <a:latin typeface="Google Sans"/>
                <a:ea typeface="Google Sans"/>
                <a:cs typeface="Google Sans"/>
                <a:sym typeface="Google Sans"/>
              </a:rPr>
              <a:t>Cook</a:t>
            </a:r>
            <a:endParaRPr sz="1100">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Google Sans"/>
              <a:ea typeface="Google Sans"/>
              <a:cs typeface="Google Sans"/>
              <a:sym typeface="Google Sans"/>
            </a:endParaRPr>
          </a:p>
        </p:txBody>
      </p:sp>
      <p:sp>
        <p:nvSpPr>
          <p:cNvPr id="72" name="Google Shape;72;p14"/>
          <p:cNvSpPr txBox="1"/>
          <p:nvPr/>
        </p:nvSpPr>
        <p:spPr>
          <a:xfrm>
            <a:off x="3651375" y="461325"/>
            <a:ext cx="5035800" cy="90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1" lang="en" sz="1800" u="none" cap="none" strike="noStrike">
                <a:solidFill>
                  <a:srgbClr val="000000"/>
                </a:solidFill>
                <a:latin typeface="Google Sans"/>
                <a:ea typeface="Google Sans"/>
                <a:cs typeface="Google Sans"/>
                <a:sym typeface="Google Sans"/>
              </a:rPr>
              <a:t>“</a:t>
            </a:r>
            <a:r>
              <a:rPr i="1" lang="en" sz="1800">
                <a:latin typeface="Google Sans"/>
                <a:ea typeface="Google Sans"/>
                <a:cs typeface="Google Sans"/>
                <a:sym typeface="Google Sans"/>
              </a:rPr>
              <a:t>Turning my hobbies into my job makes me passionate about work every day.</a:t>
            </a:r>
            <a:r>
              <a:rPr i="1" lang="en" sz="1800" u="none" cap="none" strike="noStrike">
                <a:solidFill>
                  <a:srgbClr val="000000"/>
                </a:solidFill>
                <a:latin typeface="Google Sans"/>
                <a:ea typeface="Google Sans"/>
                <a:cs typeface="Google Sans"/>
                <a:sym typeface="Google Sans"/>
              </a:rPr>
              <a:t>” </a:t>
            </a:r>
            <a:endParaRPr i="1" sz="1800" u="none" cap="none" strike="noStrike">
              <a:solidFill>
                <a:srgbClr val="000000"/>
              </a:solidFill>
              <a:latin typeface="Google Sans"/>
              <a:ea typeface="Google Sans"/>
              <a:cs typeface="Google Sans"/>
              <a:sym typeface="Google Sans"/>
            </a:endParaRPr>
          </a:p>
        </p:txBody>
      </p:sp>
      <p:sp>
        <p:nvSpPr>
          <p:cNvPr id="73" name="Google Shape;73;p14"/>
          <p:cNvSpPr txBox="1"/>
          <p:nvPr/>
        </p:nvSpPr>
        <p:spPr>
          <a:xfrm>
            <a:off x="3651375" y="1492000"/>
            <a:ext cx="2522700" cy="193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rgbClr val="196702"/>
                </a:solidFill>
                <a:latin typeface="Google Sans"/>
                <a:ea typeface="Google Sans"/>
                <a:cs typeface="Google Sans"/>
                <a:sym typeface="Google Sans"/>
              </a:rPr>
              <a:t>Goals</a:t>
            </a:r>
            <a:r>
              <a:rPr i="0" lang="en" sz="1800" u="none" cap="none" strike="noStrike">
                <a:solidFill>
                  <a:srgbClr val="000000"/>
                </a:solidFill>
                <a:latin typeface="Google Sans"/>
                <a:ea typeface="Google Sans"/>
                <a:cs typeface="Google Sans"/>
                <a:sym typeface="Google Sans"/>
              </a:rPr>
              <a:t> </a:t>
            </a:r>
            <a:endParaRPr i="0" sz="1800" u="none" cap="none" strike="noStrike">
              <a:solidFill>
                <a:srgbClr val="000000"/>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rgbClr val="000000"/>
              </a:buClr>
              <a:buSzPts val="1100"/>
              <a:buFont typeface="Google Sans"/>
              <a:buChar char="●"/>
            </a:pPr>
            <a:r>
              <a:rPr lang="en" sz="1100">
                <a:latin typeface="Google Sans"/>
                <a:ea typeface="Google Sans"/>
                <a:cs typeface="Google Sans"/>
                <a:sym typeface="Google Sans"/>
              </a:rPr>
              <a:t>To complete the online data </a:t>
            </a:r>
            <a:r>
              <a:rPr lang="en" sz="1100">
                <a:solidFill>
                  <a:schemeClr val="dk1"/>
                </a:solidFill>
                <a:latin typeface="Google Sans"/>
                <a:ea typeface="Google Sans"/>
                <a:cs typeface="Google Sans"/>
                <a:sym typeface="Google Sans"/>
              </a:rPr>
              <a:t>analytics bootcamp.</a:t>
            </a:r>
            <a:endParaRPr sz="1100">
              <a:solidFill>
                <a:schemeClr val="dk1"/>
              </a:solidFill>
              <a:latin typeface="Google Sans"/>
              <a:ea typeface="Google Sans"/>
              <a:cs typeface="Google Sans"/>
              <a:sym typeface="Google Sans"/>
            </a:endParaRPr>
          </a:p>
          <a:p>
            <a:pPr indent="-295275" lvl="0" marL="457200" marR="0" rtl="0" algn="l">
              <a:lnSpc>
                <a:spcPct val="100000"/>
              </a:lnSpc>
              <a:spcBef>
                <a:spcPts val="0"/>
              </a:spcBef>
              <a:spcAft>
                <a:spcPts val="0"/>
              </a:spcAft>
              <a:buClr>
                <a:schemeClr val="dk1"/>
              </a:buClr>
              <a:buSzPts val="1050"/>
              <a:buFont typeface="Google Sans"/>
              <a:buChar char="●"/>
            </a:pPr>
            <a:r>
              <a:rPr lang="en" sz="1050">
                <a:solidFill>
                  <a:schemeClr val="dk1"/>
                </a:solidFill>
                <a:latin typeface="Google Sans"/>
                <a:ea typeface="Google Sans"/>
                <a:cs typeface="Google Sans"/>
                <a:sym typeface="Google Sans"/>
              </a:rPr>
              <a:t>To balance work, life, and learning.</a:t>
            </a:r>
            <a:endParaRPr sz="1050">
              <a:solidFill>
                <a:schemeClr val="dk1"/>
              </a:solidFill>
              <a:latin typeface="Google Sans"/>
              <a:ea typeface="Google Sans"/>
              <a:cs typeface="Google Sans"/>
              <a:sym typeface="Google Sans"/>
            </a:endParaRPr>
          </a:p>
          <a:p>
            <a:pPr indent="-295275" lvl="0" marL="457200" marR="0" rtl="0" algn="l">
              <a:lnSpc>
                <a:spcPct val="100000"/>
              </a:lnSpc>
              <a:spcBef>
                <a:spcPts val="0"/>
              </a:spcBef>
              <a:spcAft>
                <a:spcPts val="0"/>
              </a:spcAft>
              <a:buClr>
                <a:schemeClr val="dk1"/>
              </a:buClr>
              <a:buSzPts val="1050"/>
              <a:buFont typeface="Google Sans"/>
              <a:buChar char="●"/>
            </a:pPr>
            <a:r>
              <a:rPr lang="en" sz="1050">
                <a:solidFill>
                  <a:schemeClr val="dk1"/>
                </a:solidFill>
                <a:latin typeface="Google Sans"/>
                <a:ea typeface="Google Sans"/>
                <a:cs typeface="Google Sans"/>
                <a:sym typeface="Google Sans"/>
              </a:rPr>
              <a:t>To cut down on  spending.</a:t>
            </a:r>
            <a:endParaRPr sz="1050">
              <a:solidFill>
                <a:schemeClr val="dk1"/>
              </a:solidFill>
              <a:latin typeface="Google Sans"/>
              <a:ea typeface="Google Sans"/>
              <a:cs typeface="Google Sans"/>
              <a:sym typeface="Google Sans"/>
            </a:endParaRPr>
          </a:p>
          <a:p>
            <a:pPr indent="-295275" lvl="0" marL="457200" marR="0" rtl="0" algn="l">
              <a:lnSpc>
                <a:spcPct val="100000"/>
              </a:lnSpc>
              <a:spcBef>
                <a:spcPts val="0"/>
              </a:spcBef>
              <a:spcAft>
                <a:spcPts val="0"/>
              </a:spcAft>
              <a:buClr>
                <a:schemeClr val="dk1"/>
              </a:buClr>
              <a:buSzPts val="1050"/>
              <a:buFont typeface="Google Sans"/>
              <a:buChar char="●"/>
            </a:pPr>
            <a:r>
              <a:rPr lang="en" sz="1050">
                <a:solidFill>
                  <a:schemeClr val="dk1"/>
                </a:solidFill>
                <a:latin typeface="Google Sans"/>
                <a:ea typeface="Google Sans"/>
                <a:cs typeface="Google Sans"/>
                <a:sym typeface="Google Sans"/>
              </a:rPr>
              <a:t>To find a career transition opportunity.</a:t>
            </a:r>
            <a:endParaRPr sz="1050">
              <a:solidFill>
                <a:schemeClr val="dk1"/>
              </a:solidFill>
              <a:latin typeface="Google Sans"/>
              <a:ea typeface="Google Sans"/>
              <a:cs typeface="Google Sans"/>
              <a:sym typeface="Google Sans"/>
            </a:endParaRPr>
          </a:p>
        </p:txBody>
      </p:sp>
      <p:sp>
        <p:nvSpPr>
          <p:cNvPr id="74" name="Google Shape;74;p14"/>
          <p:cNvSpPr txBox="1"/>
          <p:nvPr/>
        </p:nvSpPr>
        <p:spPr>
          <a:xfrm>
            <a:off x="6326475" y="1492000"/>
            <a:ext cx="2522700" cy="193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1900" u="none" cap="none" strike="noStrike">
                <a:solidFill>
                  <a:srgbClr val="C5221F"/>
                </a:solidFill>
                <a:latin typeface="Google Sans"/>
                <a:ea typeface="Google Sans"/>
                <a:cs typeface="Google Sans"/>
                <a:sym typeface="Google Sans"/>
              </a:rPr>
              <a:t>Frustrations</a:t>
            </a:r>
            <a:r>
              <a:rPr b="1" i="0" lang="en" sz="1800" u="none" cap="none" strike="noStrike">
                <a:solidFill>
                  <a:schemeClr val="dk1"/>
                </a:solidFill>
                <a:latin typeface="Google Sans"/>
                <a:ea typeface="Google Sans"/>
                <a:cs typeface="Google Sans"/>
                <a:sym typeface="Google Sans"/>
              </a:rPr>
              <a:t> </a:t>
            </a:r>
            <a:endParaRPr b="1" i="0" sz="1800" u="none" cap="none" strike="noStrike">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He feel time isn't enough.</a:t>
            </a:r>
            <a:endParaRPr sz="1100">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He needs to reduce expenses.</a:t>
            </a:r>
            <a:endParaRPr sz="1100">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He gets easily distracted while studying at coffee shops or co-working spaces.</a:t>
            </a:r>
            <a:endParaRPr sz="1100">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He worries about career transition.</a:t>
            </a:r>
            <a:endParaRPr sz="11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Google Sans"/>
              <a:ea typeface="Google Sans"/>
              <a:cs typeface="Google Sans"/>
              <a:sym typeface="Google Sans"/>
            </a:endParaRPr>
          </a:p>
        </p:txBody>
      </p:sp>
      <p:sp>
        <p:nvSpPr>
          <p:cNvPr id="75" name="Google Shape;75;p14"/>
          <p:cNvSpPr txBox="1"/>
          <p:nvPr/>
        </p:nvSpPr>
        <p:spPr>
          <a:xfrm>
            <a:off x="3651375" y="3547775"/>
            <a:ext cx="5197800" cy="1242300"/>
          </a:xfrm>
          <a:prstGeom prst="rect">
            <a:avLst/>
          </a:prstGeom>
          <a:noFill/>
          <a:ln cap="flat" cmpd="sng" w="28575">
            <a:solidFill>
              <a:srgbClr val="FFD966"/>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sz="1100">
                <a:latin typeface="Google Sans"/>
                <a:ea typeface="Google Sans"/>
                <a:cs typeface="Google Sans"/>
                <a:sym typeface="Google Sans"/>
              </a:rPr>
              <a:t>Elliot is a line cook in a small city, working mostly in the evenings. During the day, he attends an online data analytics bootcamp to gain new skills, studying for 3-4 hours at local coffee shops or co-working spaces. To manage the high cost of the bootcamp, he tries to save on food and transportation. Elliot's main focus is balancing his job, studies, and spending quality time with his partner and hobbies.</a:t>
            </a:r>
            <a:endParaRPr i="0" sz="1100" u="none" cap="none" strike="noStrike">
              <a:solidFill>
                <a:srgbClr val="000000"/>
              </a:solidFill>
              <a:latin typeface="Google Sans"/>
              <a:ea typeface="Google Sans"/>
              <a:cs typeface="Google Sans"/>
              <a:sym typeface="Google Sans"/>
            </a:endParaRPr>
          </a:p>
        </p:txBody>
      </p:sp>
      <p:sp>
        <p:nvSpPr>
          <p:cNvPr id="76" name="Google Shape;76;p14"/>
          <p:cNvSpPr txBox="1"/>
          <p:nvPr/>
        </p:nvSpPr>
        <p:spPr>
          <a:xfrm>
            <a:off x="985225" y="1442025"/>
            <a:ext cx="1666200" cy="79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500">
                <a:latin typeface="Google Sans"/>
                <a:ea typeface="Google Sans"/>
                <a:cs typeface="Google Sans"/>
                <a:sym typeface="Google Sans"/>
              </a:rPr>
              <a:t>Add image that represents this persona</a:t>
            </a:r>
            <a:endParaRPr sz="1100">
              <a:latin typeface="Google Sans"/>
              <a:ea typeface="Google Sans"/>
              <a:cs typeface="Google Sans"/>
              <a:sym typeface="Google Sans"/>
            </a:endParaRPr>
          </a:p>
        </p:txBody>
      </p:sp>
      <p:pic>
        <p:nvPicPr>
          <p:cNvPr id="77" name="Google Shape;77;p14"/>
          <p:cNvPicPr preferRelativeResize="0"/>
          <p:nvPr/>
        </p:nvPicPr>
        <p:blipFill>
          <a:blip r:embed="rId3">
            <a:alphaModFix/>
          </a:blip>
          <a:stretch>
            <a:fillRect/>
          </a:stretch>
        </p:blipFill>
        <p:spPr>
          <a:xfrm>
            <a:off x="451525" y="461325"/>
            <a:ext cx="2758200" cy="2758201"/>
          </a:xfrm>
          <a:prstGeom prst="rect">
            <a:avLst/>
          </a:prstGeom>
          <a:solidFill>
            <a:schemeClr val="lt2"/>
          </a:solidFill>
          <a:ln cap="flat" cmpd="sng" w="28575">
            <a:solidFill>
              <a:schemeClr val="dk2"/>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5"/>
          <p:cNvSpPr/>
          <p:nvPr/>
        </p:nvSpPr>
        <p:spPr>
          <a:xfrm>
            <a:off x="451525" y="461325"/>
            <a:ext cx="2758200" cy="27582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Google Sans"/>
              <a:ea typeface="Google Sans"/>
              <a:cs typeface="Google Sans"/>
              <a:sym typeface="Google Sans"/>
            </a:endParaRPr>
          </a:p>
        </p:txBody>
      </p:sp>
      <p:sp>
        <p:nvSpPr>
          <p:cNvPr id="83" name="Google Shape;83;p15"/>
          <p:cNvSpPr txBox="1"/>
          <p:nvPr/>
        </p:nvSpPr>
        <p:spPr>
          <a:xfrm>
            <a:off x="451450" y="3219525"/>
            <a:ext cx="2758200" cy="471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900" u="none" cap="none" strike="noStrike">
                <a:solidFill>
                  <a:srgbClr val="1967D2"/>
                </a:solidFill>
                <a:latin typeface="Google Sans"/>
                <a:ea typeface="Google Sans"/>
                <a:cs typeface="Google Sans"/>
                <a:sym typeface="Google Sans"/>
              </a:rPr>
              <a:t>Name</a:t>
            </a:r>
            <a:endParaRPr b="1" i="0" sz="1800" u="none" cap="none" strike="noStrike">
              <a:solidFill>
                <a:srgbClr val="1967D2"/>
              </a:solidFill>
              <a:latin typeface="Google Sans"/>
              <a:ea typeface="Google Sans"/>
              <a:cs typeface="Google Sans"/>
              <a:sym typeface="Google Sans"/>
            </a:endParaRPr>
          </a:p>
        </p:txBody>
      </p:sp>
      <p:sp>
        <p:nvSpPr>
          <p:cNvPr id="84" name="Google Shape;84;p15"/>
          <p:cNvSpPr txBox="1"/>
          <p:nvPr/>
        </p:nvSpPr>
        <p:spPr>
          <a:xfrm>
            <a:off x="323950" y="3614500"/>
            <a:ext cx="1501800" cy="1217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Google Sans"/>
                <a:ea typeface="Google Sans"/>
                <a:cs typeface="Google Sans"/>
                <a:sym typeface="Google Sans"/>
              </a:rPr>
              <a:t>Age: </a:t>
            </a:r>
            <a:endParaRPr b="1" i="0" sz="14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Google Sans"/>
                <a:ea typeface="Google Sans"/>
                <a:cs typeface="Google Sans"/>
                <a:sym typeface="Google Sans"/>
              </a:rPr>
              <a:t>Education: </a:t>
            </a:r>
            <a:endParaRPr b="1" i="0" sz="14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Google Sans"/>
                <a:ea typeface="Google Sans"/>
                <a:cs typeface="Google Sans"/>
                <a:sym typeface="Google Sans"/>
              </a:rPr>
              <a:t>Hometown: </a:t>
            </a:r>
            <a:endParaRPr b="1" i="0" sz="14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Google Sans"/>
                <a:ea typeface="Google Sans"/>
                <a:cs typeface="Google Sans"/>
                <a:sym typeface="Google Sans"/>
              </a:rPr>
              <a:t>Family: </a:t>
            </a:r>
            <a:endParaRPr b="1" i="0" sz="14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Google Sans"/>
                <a:ea typeface="Google Sans"/>
                <a:cs typeface="Google Sans"/>
                <a:sym typeface="Google Sans"/>
              </a:rPr>
              <a:t>Occupation:</a:t>
            </a:r>
            <a:endParaRPr b="1" i="0" sz="14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Google Sans"/>
              <a:ea typeface="Google Sans"/>
              <a:cs typeface="Google Sans"/>
              <a:sym typeface="Google Sans"/>
            </a:endParaRPr>
          </a:p>
        </p:txBody>
      </p:sp>
      <p:sp>
        <p:nvSpPr>
          <p:cNvPr id="85" name="Google Shape;85;p15"/>
          <p:cNvSpPr txBox="1"/>
          <p:nvPr/>
        </p:nvSpPr>
        <p:spPr>
          <a:xfrm>
            <a:off x="1707850" y="3614500"/>
            <a:ext cx="1817400" cy="121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Google Sans"/>
              <a:ea typeface="Google Sans"/>
              <a:cs typeface="Google Sans"/>
              <a:sym typeface="Google Sans"/>
            </a:endParaRPr>
          </a:p>
          <a:p>
            <a:pPr indent="0" lvl="0" marL="0" marR="0" rtl="0" algn="l">
              <a:lnSpc>
                <a:spcPct val="100000"/>
              </a:lnSpc>
              <a:spcBef>
                <a:spcPts val="0"/>
              </a:spcBef>
              <a:spcAft>
                <a:spcPts val="0"/>
              </a:spcAft>
              <a:buClr>
                <a:schemeClr val="dk1"/>
              </a:buClr>
              <a:buSzPts val="1100"/>
              <a:buFont typeface="Arial"/>
              <a:buNone/>
            </a:pPr>
            <a:r>
              <a:t/>
            </a:r>
            <a:endParaRPr i="0" sz="1400" u="none" cap="none" strike="noStrike">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Google Sans"/>
              <a:ea typeface="Google Sans"/>
              <a:cs typeface="Google Sans"/>
              <a:sym typeface="Google Sans"/>
            </a:endParaRPr>
          </a:p>
        </p:txBody>
      </p:sp>
      <p:sp>
        <p:nvSpPr>
          <p:cNvPr id="86" name="Google Shape;86;p15"/>
          <p:cNvSpPr txBox="1"/>
          <p:nvPr/>
        </p:nvSpPr>
        <p:spPr>
          <a:xfrm>
            <a:off x="3651375" y="461325"/>
            <a:ext cx="5035800" cy="90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1" lang="en" sz="1800" u="none" cap="none" strike="noStrike">
                <a:solidFill>
                  <a:srgbClr val="000000"/>
                </a:solidFill>
                <a:latin typeface="Google Sans"/>
                <a:ea typeface="Google Sans"/>
                <a:cs typeface="Google Sans"/>
                <a:sym typeface="Google Sans"/>
              </a:rPr>
              <a:t>“Relevant personal quote that captures the persona’s attitude and personality” </a:t>
            </a:r>
            <a:endParaRPr i="1" sz="1800" u="none" cap="none" strike="noStrike">
              <a:solidFill>
                <a:srgbClr val="000000"/>
              </a:solidFill>
              <a:latin typeface="Google Sans"/>
              <a:ea typeface="Google Sans"/>
              <a:cs typeface="Google Sans"/>
              <a:sym typeface="Google Sans"/>
            </a:endParaRPr>
          </a:p>
        </p:txBody>
      </p:sp>
      <p:sp>
        <p:nvSpPr>
          <p:cNvPr id="87" name="Google Shape;87;p15"/>
          <p:cNvSpPr txBox="1"/>
          <p:nvPr/>
        </p:nvSpPr>
        <p:spPr>
          <a:xfrm>
            <a:off x="3651375" y="1492000"/>
            <a:ext cx="2522700" cy="193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rgbClr val="196702"/>
                </a:solidFill>
                <a:latin typeface="Google Sans"/>
                <a:ea typeface="Google Sans"/>
                <a:cs typeface="Google Sans"/>
                <a:sym typeface="Google Sans"/>
              </a:rPr>
              <a:t>Goals</a:t>
            </a:r>
            <a:r>
              <a:rPr i="0" lang="en" sz="1800" u="none" cap="none" strike="noStrike">
                <a:solidFill>
                  <a:srgbClr val="000000"/>
                </a:solidFill>
                <a:latin typeface="Google Sans"/>
                <a:ea typeface="Google Sans"/>
                <a:cs typeface="Google Sans"/>
                <a:sym typeface="Google Sans"/>
              </a:rPr>
              <a:t> </a:t>
            </a:r>
            <a:endParaRPr i="0" sz="1800" u="none" cap="none" strike="noStrike">
              <a:solidFill>
                <a:srgbClr val="000000"/>
              </a:solidFill>
              <a:latin typeface="Google Sans"/>
              <a:ea typeface="Google Sans"/>
              <a:cs typeface="Google Sans"/>
              <a:sym typeface="Google Sans"/>
            </a:endParaRPr>
          </a:p>
          <a:p>
            <a:pPr indent="-317500" lvl="0" marL="457200" marR="0" rtl="0" algn="l">
              <a:lnSpc>
                <a:spcPct val="100000"/>
              </a:lnSpc>
              <a:spcBef>
                <a:spcPts val="0"/>
              </a:spcBef>
              <a:spcAft>
                <a:spcPts val="0"/>
              </a:spcAft>
              <a:buClr>
                <a:srgbClr val="000000"/>
              </a:buClr>
              <a:buSzPts val="1400"/>
              <a:buFont typeface="Google Sans"/>
              <a:buChar char="●"/>
            </a:pPr>
            <a:r>
              <a:rPr i="0" lang="en" sz="1400" u="none" cap="none" strike="noStrike">
                <a:solidFill>
                  <a:srgbClr val="000000"/>
                </a:solidFill>
                <a:latin typeface="Google Sans"/>
                <a:ea typeface="Google Sans"/>
                <a:cs typeface="Google Sans"/>
                <a:sym typeface="Google Sans"/>
              </a:rPr>
              <a:t>The related objectives this person wants to successfully complete  </a:t>
            </a:r>
            <a:endParaRPr i="0" sz="1400" u="none" cap="none" strike="noStrike">
              <a:solidFill>
                <a:srgbClr val="000000"/>
              </a:solidFill>
              <a:latin typeface="Google Sans"/>
              <a:ea typeface="Google Sans"/>
              <a:cs typeface="Google Sans"/>
              <a:sym typeface="Google Sans"/>
            </a:endParaRPr>
          </a:p>
        </p:txBody>
      </p:sp>
      <p:sp>
        <p:nvSpPr>
          <p:cNvPr id="88" name="Google Shape;88;p15"/>
          <p:cNvSpPr txBox="1"/>
          <p:nvPr/>
        </p:nvSpPr>
        <p:spPr>
          <a:xfrm>
            <a:off x="6326475" y="1492000"/>
            <a:ext cx="2522700" cy="193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1900" u="none" cap="none" strike="noStrike">
                <a:solidFill>
                  <a:srgbClr val="C5221F"/>
                </a:solidFill>
                <a:latin typeface="Google Sans"/>
                <a:ea typeface="Google Sans"/>
                <a:cs typeface="Google Sans"/>
                <a:sym typeface="Google Sans"/>
              </a:rPr>
              <a:t>Frustrations</a:t>
            </a:r>
            <a:r>
              <a:rPr b="1" i="0" lang="en" sz="1800" u="none" cap="none" strike="noStrike">
                <a:solidFill>
                  <a:schemeClr val="dk1"/>
                </a:solidFill>
                <a:latin typeface="Google Sans"/>
                <a:ea typeface="Google Sans"/>
                <a:cs typeface="Google Sans"/>
                <a:sym typeface="Google Sans"/>
              </a:rPr>
              <a:t> </a:t>
            </a:r>
            <a:endParaRPr b="1" i="0" sz="1800" u="none" cap="none" strike="noStrike">
              <a:solidFill>
                <a:schemeClr val="dk1"/>
              </a:solidFill>
              <a:latin typeface="Google Sans"/>
              <a:ea typeface="Google Sans"/>
              <a:cs typeface="Google Sans"/>
              <a:sym typeface="Google Sans"/>
            </a:endParaRPr>
          </a:p>
          <a:p>
            <a:pPr indent="-317500" lvl="0" marL="457200" marR="0" rtl="0" algn="l">
              <a:lnSpc>
                <a:spcPct val="100000"/>
              </a:lnSpc>
              <a:spcBef>
                <a:spcPts val="0"/>
              </a:spcBef>
              <a:spcAft>
                <a:spcPts val="0"/>
              </a:spcAft>
              <a:buClr>
                <a:schemeClr val="dk1"/>
              </a:buClr>
              <a:buSzPts val="1400"/>
              <a:buFont typeface="Google Sans"/>
              <a:buChar char="●"/>
            </a:pPr>
            <a:r>
              <a:rPr i="0" lang="en" sz="1400" u="none" cap="none" strike="noStrike">
                <a:solidFill>
                  <a:schemeClr val="dk1"/>
                </a:solidFill>
                <a:latin typeface="Google Sans"/>
                <a:ea typeface="Google Sans"/>
                <a:cs typeface="Google Sans"/>
                <a:sym typeface="Google Sans"/>
              </a:rPr>
              <a:t>The issues or pain</a:t>
            </a:r>
            <a:r>
              <a:rPr lang="en">
                <a:solidFill>
                  <a:schemeClr val="dk1"/>
                </a:solidFill>
                <a:latin typeface="Google Sans"/>
                <a:ea typeface="Google Sans"/>
                <a:cs typeface="Google Sans"/>
                <a:sym typeface="Google Sans"/>
              </a:rPr>
              <a:t> </a:t>
            </a:r>
            <a:r>
              <a:rPr i="0" lang="en" sz="1400" u="none" cap="none" strike="noStrike">
                <a:solidFill>
                  <a:schemeClr val="dk1"/>
                </a:solidFill>
                <a:latin typeface="Google Sans"/>
                <a:ea typeface="Google Sans"/>
                <a:cs typeface="Google Sans"/>
                <a:sym typeface="Google Sans"/>
              </a:rPr>
              <a:t>points that they</a:t>
            </a:r>
            <a:r>
              <a:rPr lang="en">
                <a:solidFill>
                  <a:schemeClr val="dk1"/>
                </a:solidFill>
                <a:latin typeface="Google Sans"/>
                <a:ea typeface="Google Sans"/>
                <a:cs typeface="Google Sans"/>
                <a:sym typeface="Google Sans"/>
              </a:rPr>
              <a:t> </a:t>
            </a:r>
            <a:r>
              <a:rPr i="0" lang="en" sz="1400" u="none" cap="none" strike="noStrike">
                <a:solidFill>
                  <a:schemeClr val="dk1"/>
                </a:solidFill>
                <a:latin typeface="Google Sans"/>
                <a:ea typeface="Google Sans"/>
                <a:cs typeface="Google Sans"/>
                <a:sym typeface="Google Sans"/>
              </a:rPr>
              <a:t>encounter or try to avoid</a:t>
            </a:r>
            <a:endParaRPr i="0" sz="1400" u="none" cap="none" strike="noStrike">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Google Sans"/>
              <a:ea typeface="Google Sans"/>
              <a:cs typeface="Google Sans"/>
              <a:sym typeface="Google Sans"/>
            </a:endParaRPr>
          </a:p>
        </p:txBody>
      </p:sp>
      <p:sp>
        <p:nvSpPr>
          <p:cNvPr id="89" name="Google Shape;89;p15"/>
          <p:cNvSpPr txBox="1"/>
          <p:nvPr/>
        </p:nvSpPr>
        <p:spPr>
          <a:xfrm>
            <a:off x="3651375" y="3547775"/>
            <a:ext cx="5197800" cy="1242300"/>
          </a:xfrm>
          <a:prstGeom prst="rect">
            <a:avLst/>
          </a:prstGeom>
          <a:noFill/>
          <a:ln cap="flat" cmpd="sng" w="28575">
            <a:solidFill>
              <a:srgbClr val="FFD966"/>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i="0" lang="en" sz="1400" u="none" cap="none" strike="noStrike">
                <a:solidFill>
                  <a:srgbClr val="000000"/>
                </a:solidFill>
                <a:latin typeface="Google Sans"/>
                <a:ea typeface="Google Sans"/>
                <a:cs typeface="Google Sans"/>
                <a:sym typeface="Google Sans"/>
              </a:rPr>
              <a:t>Brief story or scenario that conveys the persona’s user journey, highlighting their goals, frustrations, and other relevant context. </a:t>
            </a:r>
            <a:endParaRPr i="0" sz="1400" u="none" cap="none" strike="noStrike">
              <a:solidFill>
                <a:srgbClr val="000000"/>
              </a:solidFill>
              <a:latin typeface="Google Sans"/>
              <a:ea typeface="Google Sans"/>
              <a:cs typeface="Google Sans"/>
              <a:sym typeface="Google Sans"/>
            </a:endParaRPr>
          </a:p>
        </p:txBody>
      </p:sp>
      <p:sp>
        <p:nvSpPr>
          <p:cNvPr id="90" name="Google Shape;90;p15"/>
          <p:cNvSpPr txBox="1"/>
          <p:nvPr/>
        </p:nvSpPr>
        <p:spPr>
          <a:xfrm>
            <a:off x="985225" y="1442025"/>
            <a:ext cx="1666200" cy="79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500">
                <a:latin typeface="Google Sans"/>
                <a:ea typeface="Google Sans"/>
                <a:cs typeface="Google Sans"/>
                <a:sym typeface="Google Sans"/>
              </a:rPr>
              <a:t>Add image that represents this persona</a:t>
            </a:r>
            <a:endParaRPr sz="11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